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6.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0"/>
  </p:notesMasterIdLst>
  <p:handoutMasterIdLst>
    <p:handoutMasterId r:id="rId91"/>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400" r:id="rId18"/>
    <p:sldId id="354" r:id="rId19"/>
    <p:sldId id="409" r:id="rId20"/>
    <p:sldId id="397" r:id="rId21"/>
    <p:sldId id="416" r:id="rId22"/>
    <p:sldId id="260" r:id="rId23"/>
    <p:sldId id="320" r:id="rId24"/>
    <p:sldId id="381" r:id="rId25"/>
    <p:sldId id="277" r:id="rId26"/>
    <p:sldId id="341" r:id="rId27"/>
    <p:sldId id="361" r:id="rId28"/>
    <p:sldId id="362" r:id="rId29"/>
    <p:sldId id="283" r:id="rId30"/>
    <p:sldId id="293" r:id="rId31"/>
    <p:sldId id="284" r:id="rId32"/>
    <p:sldId id="363" r:id="rId33"/>
    <p:sldId id="262" r:id="rId34"/>
    <p:sldId id="286" r:id="rId35"/>
    <p:sldId id="337" r:id="rId36"/>
    <p:sldId id="368" r:id="rId37"/>
    <p:sldId id="371" r:id="rId38"/>
    <p:sldId id="332" r:id="rId39"/>
    <p:sldId id="312" r:id="rId40"/>
    <p:sldId id="366" r:id="rId41"/>
    <p:sldId id="407" r:id="rId42"/>
    <p:sldId id="408" r:id="rId43"/>
    <p:sldId id="405" r:id="rId44"/>
    <p:sldId id="410" r:id="rId45"/>
    <p:sldId id="412" r:id="rId46"/>
    <p:sldId id="330" r:id="rId47"/>
    <p:sldId id="336" r:id="rId48"/>
    <p:sldId id="380" r:id="rId49"/>
    <p:sldId id="310" r:id="rId50"/>
    <p:sldId id="275" r:id="rId51"/>
    <p:sldId id="273" r:id="rId52"/>
    <p:sldId id="355" r:id="rId53"/>
    <p:sldId id="357" r:id="rId54"/>
    <p:sldId id="369" r:id="rId55"/>
    <p:sldId id="372" r:id="rId56"/>
    <p:sldId id="406" r:id="rId57"/>
    <p:sldId id="279" r:id="rId58"/>
    <p:sldId id="340" r:id="rId59"/>
    <p:sldId id="339" r:id="rId60"/>
    <p:sldId id="367" r:id="rId61"/>
    <p:sldId id="321" r:id="rId62"/>
    <p:sldId id="325" r:id="rId63"/>
    <p:sldId id="359" r:id="rId64"/>
    <p:sldId id="360" r:id="rId65"/>
    <p:sldId id="327" r:id="rId66"/>
    <p:sldId id="398" r:id="rId67"/>
    <p:sldId id="300" r:id="rId68"/>
    <p:sldId id="382" r:id="rId69"/>
    <p:sldId id="334" r:id="rId70"/>
    <p:sldId id="301" r:id="rId71"/>
    <p:sldId id="365" r:id="rId72"/>
    <p:sldId id="401" r:id="rId73"/>
    <p:sldId id="306" r:id="rId74"/>
    <p:sldId id="374" r:id="rId75"/>
    <p:sldId id="307" r:id="rId76"/>
    <p:sldId id="373" r:id="rId77"/>
    <p:sldId id="375" r:id="rId78"/>
    <p:sldId id="376" r:id="rId79"/>
    <p:sldId id="377" r:id="rId80"/>
    <p:sldId id="378" r:id="rId81"/>
    <p:sldId id="309" r:id="rId82"/>
    <p:sldId id="331" r:id="rId83"/>
    <p:sldId id="329" r:id="rId84"/>
    <p:sldId id="411" r:id="rId85"/>
    <p:sldId id="413" r:id="rId86"/>
    <p:sldId id="414" r:id="rId87"/>
    <p:sldId id="379" r:id="rId88"/>
    <p:sldId id="415"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400"/>
            <p14:sldId id="354"/>
            <p14:sldId id="409"/>
            <p14:sldId id="397"/>
            <p14:sldId id="416"/>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05"/>
            <p14:sldId id="410"/>
            <p14:sldId id="412"/>
            <p14:sldId id="330"/>
            <p14:sldId id="336"/>
          </p14:sldIdLst>
        </p14:section>
        <p14:section name="予備" id="{BBFA7761-7406-4169-9063-D47FBB3FFA2F}">
          <p14:sldIdLst>
            <p14:sldId id="380"/>
            <p14:sldId id="310"/>
            <p14:sldId id="275"/>
            <p14:sldId id="273"/>
            <p14:sldId id="355"/>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4588" autoAdjust="0"/>
  </p:normalViewPr>
  <p:slideViewPr>
    <p:cSldViewPr snapToGrid="0">
      <p:cViewPr varScale="1">
        <p:scale>
          <a:sx n="85" d="100"/>
          <a:sy n="85" d="100"/>
        </p:scale>
        <p:origin x="2196"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2021/2/10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作者によるセリフの感情アノテーションはありません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そして作者によるセリフの感情アノテーションがされていることが大きな特徴です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このデータセットは</a:t>
            </a:r>
            <a:r>
              <a:rPr lang="ja-JP" altLang="en-US" sz="1200" cap="none" dirty="0">
                <a:solidFill>
                  <a:schemeClr val="tx1"/>
                </a:solidFill>
              </a:rPr>
              <a:t>ギャグタッチ　少女漫画タッチ　少年漫画タッチ　青年漫画タッチ　萌えタッチ</a:t>
            </a:r>
            <a:endParaRPr lang="en-US" altLang="ja-JP" sz="1200" cap="none" dirty="0">
              <a:solidFill>
                <a:schemeClr val="tx1"/>
              </a:solidFill>
            </a:endParaRPr>
          </a:p>
          <a:p>
            <a:pPr marL="0" indent="0">
              <a:buNone/>
            </a:pPr>
            <a:r>
              <a:rPr kumimoji="1" lang="ja-JP" altLang="en-US" dirty="0"/>
              <a:t>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のデータは除いた全７種のラベルの付いたデータのみを扱います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具体的には、形態素に分け、形態素ごとに類義語を検索し、それに置換した文を生成しました。</a:t>
            </a:r>
            <a:endParaRPr kumimoji="1" lang="en-US" altLang="ja-JP" dirty="0"/>
          </a:p>
          <a:p>
            <a:r>
              <a:rPr kumimoji="1" lang="ja-JP" altLang="en-US" dirty="0"/>
              <a:t>このとき、同時に変換するのは</a:t>
            </a:r>
            <a:r>
              <a:rPr kumimoji="1" lang="ja-JP" altLang="en-US" b="1" dirty="0"/>
              <a:t>最大で</a:t>
            </a:r>
            <a:r>
              <a:rPr kumimoji="1" lang="en-US" altLang="ja-JP" b="1" dirty="0"/>
              <a:t>1</a:t>
            </a:r>
            <a:r>
              <a:rPr kumimoji="1" lang="ja-JP" altLang="en-US" b="1" dirty="0"/>
              <a:t>単語のみとしました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r>
              <a:rPr lang="ja-JP" altLang="en-US" sz="1200" dirty="0"/>
              <a:t>京都大学が</a:t>
            </a:r>
            <a:endParaRPr lang="en-US" altLang="ja-JP" sz="1200" dirty="0"/>
          </a:p>
          <a:p>
            <a:r>
              <a:rPr lang="ja-JP" altLang="en-US" sz="1200" dirty="0"/>
              <a:t>公開している </a:t>
            </a:r>
            <a:r>
              <a:rPr lang="en-US" altLang="ja-JP" sz="1200" dirty="0"/>
              <a:t>Wikipedia </a:t>
            </a:r>
            <a:r>
              <a:rPr lang="ja-JP" altLang="en-US" sz="1200" dirty="0"/>
              <a:t>の日本語大規模コーパスを用いた</a:t>
            </a:r>
            <a:endParaRPr lang="en-US" altLang="ja-JP" sz="1200" dirty="0"/>
          </a:p>
          <a:p>
            <a:r>
              <a:rPr lang="ja-JP" altLang="en-US" sz="1200" dirty="0"/>
              <a:t>事前学習済みモデルを使用しました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イラストのより合理的なベクトル化が期待できる手法です</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次元の分散表現を抽出し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27559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実験２では過去のセリフを考慮した感情推定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実験３ではマルチモーダルな感情推定の検討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時間の都合上、実験１と３についてのみお話します。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ja-JP" altLang="en-US" dirty="0"/>
              <a:t>このとき、コマベクトルは固定とし、</a:t>
            </a:r>
            <a:endParaRPr kumimoji="1" lang="en-US" altLang="ja-JP" dirty="0"/>
          </a:p>
          <a:p>
            <a:r>
              <a:rPr kumimoji="1" lang="en-US" altLang="ja-JP" dirty="0"/>
              <a:t>I2v</a:t>
            </a:r>
            <a:r>
              <a:rPr kumimoji="1" lang="ja-JP" altLang="en-US" dirty="0"/>
              <a:t>モデルの重みは更新しないものとします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表より、</a:t>
            </a:r>
            <a:endParaRPr kumimoji="1" lang="en-US" altLang="ja-JP" dirty="0"/>
          </a:p>
          <a:p>
            <a:r>
              <a:rPr kumimoji="1" lang="ja-JP" altLang="en-US" dirty="0"/>
              <a:t>最終層のパラメータのみをチューニングした　</a:t>
            </a:r>
            <a:r>
              <a:rPr kumimoji="1" lang="en-US" altLang="ja-JP" dirty="0" err="1"/>
              <a:t>bert</a:t>
            </a:r>
            <a:r>
              <a:rPr kumimoji="1" lang="en-US" altLang="ja-JP" dirty="0"/>
              <a:t> last layer </a:t>
            </a:r>
            <a:r>
              <a:rPr kumimoji="1" lang="ja-JP" altLang="en-US" dirty="0"/>
              <a:t>の方が全体的に　パラメータをすべて固定させた </a:t>
            </a:r>
            <a:r>
              <a:rPr kumimoji="1" lang="en-US" altLang="ja-JP" dirty="0" err="1"/>
              <a:t>bert</a:t>
            </a:r>
            <a:r>
              <a:rPr kumimoji="1" lang="en-US" altLang="ja-JP" dirty="0"/>
              <a:t> fixed </a:t>
            </a:r>
            <a:r>
              <a:rPr kumimoji="1" lang="ja-JP" altLang="en-US" dirty="0"/>
              <a:t>を上回り、</a:t>
            </a:r>
            <a:endParaRPr kumimoji="1" lang="en-US" altLang="ja-JP" dirty="0"/>
          </a:p>
          <a:p>
            <a:r>
              <a:rPr kumimoji="1" lang="en-US" altLang="ja-JP" dirty="0"/>
              <a:t>Acc</a:t>
            </a:r>
            <a:r>
              <a:rPr kumimoji="1" lang="ja-JP" altLang="en-US" dirty="0"/>
              <a:t>もベースラインを超えたことから</a:t>
            </a:r>
            <a:endParaRPr kumimoji="1" lang="en-US" altLang="ja-JP" dirty="0"/>
          </a:p>
          <a:p>
            <a:r>
              <a:rPr kumimoji="1" lang="ja-JP" altLang="en-US" dirty="0"/>
              <a:t>この漫画のセリフの感情推定というタスクにおいても </a:t>
            </a:r>
            <a:r>
              <a:rPr kumimoji="1" lang="en-US" altLang="ja-JP" dirty="0"/>
              <a:t>BERT </a:t>
            </a:r>
            <a:r>
              <a:rPr kumimoji="1" lang="ja-JP" altLang="en-US" dirty="0"/>
              <a:t>の </a:t>
            </a:r>
            <a:r>
              <a:rPr kumimoji="1" lang="en-US" altLang="ja-JP" dirty="0"/>
              <a:t>Fine – tuning </a:t>
            </a:r>
            <a:r>
              <a:rPr kumimoji="1" lang="ja-JP" altLang="en-US" dirty="0"/>
              <a:t>の有用性を示せました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実験３の結果より</a:t>
            </a:r>
            <a:endParaRPr kumimoji="1" lang="en-US" altLang="ja-JP" dirty="0"/>
          </a:p>
          <a:p>
            <a:r>
              <a:rPr kumimoji="1" lang="ja-JP" altLang="en-US" dirty="0"/>
              <a:t>同様に最終層のパラメータのみをチューニングした　</a:t>
            </a:r>
            <a:r>
              <a:rPr kumimoji="1" lang="en-US" altLang="ja-JP" dirty="0"/>
              <a:t>multi last layer </a:t>
            </a:r>
            <a:r>
              <a:rPr kumimoji="1" lang="ja-JP" altLang="en-US" dirty="0"/>
              <a:t>の方が全体的に　パラメータをすべて固定させた </a:t>
            </a:r>
            <a:r>
              <a:rPr kumimoji="1" lang="en-US" altLang="ja-JP" dirty="0"/>
              <a:t>multi 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はベースラインは越えたものの、実験１を下回る結果となりました</a:t>
            </a:r>
            <a:r>
              <a:rPr kumimoji="1" lang="en-US" altLang="ja-JP" dirty="0"/>
              <a:t>, </a:t>
            </a:r>
            <a:r>
              <a:rPr kumimoji="1" lang="ja-JP" altLang="en-US" dirty="0"/>
              <a:t>しかし実験３における </a:t>
            </a:r>
            <a:r>
              <a:rPr kumimoji="1" lang="en-US" altLang="ja-JP" dirty="0"/>
              <a:t>Multi last layer </a:t>
            </a:r>
            <a:r>
              <a:rPr kumimoji="1" lang="ja-JP" altLang="en-US" dirty="0"/>
              <a:t>の</a:t>
            </a:r>
            <a:endParaRPr kumimoji="1" lang="en-US" altLang="ja-JP" dirty="0"/>
          </a:p>
          <a:p>
            <a:r>
              <a:rPr kumimoji="1" lang="en-US" altLang="ja-JP" dirty="0"/>
              <a:t>P-Recall, F</a:t>
            </a:r>
            <a:r>
              <a:rPr kumimoji="1" lang="ja-JP" altLang="en-US" dirty="0"/>
              <a:t>値 は最も高い値を示しており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喜楽寄りのセリフであることが分かることから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つまりコマベクトルに関して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というものに今後注目していきます。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a:t>
            </a:r>
            <a:r>
              <a:rPr kumimoji="1" lang="en-US" altLang="ja-JP" dirty="0"/>
              <a:t>Wikipedia</a:t>
            </a:r>
            <a:r>
              <a:rPr kumimoji="1" lang="ja-JP" altLang="en-US" dirty="0"/>
              <a:t>という文語体よりのコーパスから学習されているのに対し、</a:t>
            </a:r>
            <a:endParaRPr kumimoji="1" lang="en-US" altLang="ja-JP" dirty="0"/>
          </a:p>
          <a:p>
            <a:r>
              <a:rPr kumimoji="1" lang="en-US" altLang="ja-JP" dirty="0" err="1"/>
              <a:t>hottoSNS</a:t>
            </a:r>
            <a:r>
              <a:rPr kumimoji="1" lang="en-US" altLang="ja-JP" dirty="0"/>
              <a:t>-BERT</a:t>
            </a:r>
            <a:r>
              <a:rPr kumimoji="1" lang="ja-JP" altLang="en-US" dirty="0"/>
              <a:t>はツイートという口語的なコーパスから作られていることから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データセットの中でリプライに相当するセリフにこれを付加することによって</a:t>
            </a:r>
            <a:r>
              <a:rPr kumimoji="1" lang="en-US" altLang="ja-JP" dirty="0"/>
              <a:t>,</a:t>
            </a:r>
          </a:p>
          <a:p>
            <a:r>
              <a:rPr kumimoji="1" lang="ja-JP" altLang="en-US" dirty="0"/>
              <a:t>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86</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88</a:t>
            </a:fld>
            <a:endParaRPr kumimoji="1" lang="ja-JP" altLang="en-US"/>
          </a:p>
        </p:txBody>
      </p:sp>
    </p:spTree>
    <p:extLst>
      <p:ext uri="{BB962C8B-B14F-4D97-AF65-F5344CB8AC3E}">
        <p14:creationId xmlns:p14="http://schemas.microsoft.com/office/powerpoint/2010/main" val="37062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2021/2/10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2021/2/10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2021/2/10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03187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本研究では京都大学 黒橋・河原研究室が</a:t>
            </a:r>
            <a:endParaRPr lang="en-US" altLang="ja-JP" sz="2400" dirty="0"/>
          </a:p>
          <a:p>
            <a:r>
              <a:rPr lang="ja-JP" altLang="en-US" sz="2400" dirty="0"/>
              <a:t>　公開している事前学習済みモデルを使用</a:t>
            </a:r>
            <a:endParaRPr lang="en-US" altLang="ja-JP" sz="28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71551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4925605" y="5578096"/>
            <a:ext cx="3399183" cy="600164"/>
          </a:xfrm>
          <a:prstGeom prst="rect">
            <a:avLst/>
          </a:prstGeom>
          <a:noFill/>
        </p:spPr>
        <p:txBody>
          <a:bodyPr wrap="square" rtlCol="0">
            <a:spAutoFit/>
          </a:bodyPr>
          <a:lstStyle/>
          <a:p>
            <a:r>
              <a:rPr kumimoji="1" lang="ja-JP" altLang="en-US" sz="1100" dirty="0"/>
              <a:t>柴田 知秀</a:t>
            </a:r>
            <a:r>
              <a:rPr kumimoji="1" lang="en-US" altLang="ja-JP" sz="1100" dirty="0"/>
              <a:t>, </a:t>
            </a:r>
            <a:r>
              <a:rPr kumimoji="1" lang="ja-JP" altLang="en-US" sz="1100" dirty="0"/>
              <a:t>河原 大輔</a:t>
            </a:r>
            <a:r>
              <a:rPr kumimoji="1" lang="en-US" altLang="ja-JP" sz="1100" dirty="0"/>
              <a:t>, </a:t>
            </a:r>
            <a:r>
              <a:rPr kumimoji="1" lang="ja-JP" altLang="en-US" sz="1100" dirty="0"/>
              <a:t>黒橋 禎夫</a:t>
            </a:r>
            <a:r>
              <a:rPr kumimoji="1" lang="en-US" altLang="ja-JP" sz="1100" dirty="0"/>
              <a:t>,</a:t>
            </a:r>
          </a:p>
          <a:p>
            <a:r>
              <a:rPr kumimoji="1" lang="en-US" altLang="ja-JP" sz="1100" dirty="0"/>
              <a:t>BERT </a:t>
            </a:r>
            <a:r>
              <a:rPr kumimoji="1" lang="ja-JP" altLang="en-US" sz="1100" dirty="0"/>
              <a:t>による日本語構文解析の精度向上</a:t>
            </a:r>
            <a:r>
              <a:rPr kumimoji="1" lang="en-US" altLang="ja-JP" sz="1100" dirty="0"/>
              <a:t>,</a:t>
            </a:r>
          </a:p>
          <a:p>
            <a:r>
              <a:rPr kumimoji="1" lang="ja-JP" altLang="en-US" sz="1100" dirty="0"/>
              <a:t>言語処理学会 第</a:t>
            </a:r>
            <a:r>
              <a:rPr kumimoji="1" lang="en-US" altLang="ja-JP" sz="1100" dirty="0"/>
              <a:t>25</a:t>
            </a:r>
            <a:r>
              <a:rPr kumimoji="1" lang="ja-JP" altLang="en-US" sz="1100" dirty="0"/>
              <a:t>回年次大会</a:t>
            </a:r>
            <a:r>
              <a:rPr kumimoji="1" lang="en-US" altLang="ja-JP" sz="1100" dirty="0"/>
              <a:t>,pp.205-208,2019</a:t>
            </a:r>
            <a:endParaRPr kumimoji="1" lang="ja-JP" altLang="en-US" sz="1100" dirty="0"/>
          </a:p>
        </p:txBody>
      </p:sp>
    </p:spTree>
    <p:extLst>
      <p:ext uri="{BB962C8B-B14F-4D97-AF65-F5344CB8AC3E}">
        <p14:creationId xmlns:p14="http://schemas.microsoft.com/office/powerpoint/2010/main" val="339552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Tree>
    <p:extLst>
      <p:ext uri="{BB962C8B-B14F-4D97-AF65-F5344CB8AC3E}">
        <p14:creationId xmlns:p14="http://schemas.microsoft.com/office/powerpoint/2010/main" val="17546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grpSp>
        <p:nvGrpSpPr>
          <p:cNvPr id="21" name="グループ化 20">
            <a:extLst>
              <a:ext uri="{FF2B5EF4-FFF2-40B4-BE49-F238E27FC236}">
                <a16:creationId xmlns:a16="http://schemas.microsoft.com/office/drawing/2014/main" id="{26EBDD12-D585-47D2-8B0E-899F926602CB}"/>
              </a:ext>
            </a:extLst>
          </p:cNvPr>
          <p:cNvGrpSpPr/>
          <p:nvPr/>
        </p:nvGrpSpPr>
        <p:grpSpPr>
          <a:xfrm>
            <a:off x="389533" y="2003255"/>
            <a:ext cx="8455065" cy="2986664"/>
            <a:chOff x="389533" y="2003255"/>
            <a:chExt cx="8455065" cy="2986664"/>
          </a:xfrm>
        </p:grpSpPr>
        <p:grpSp>
          <p:nvGrpSpPr>
            <p:cNvPr id="20" name="グループ化 19">
              <a:extLst>
                <a:ext uri="{FF2B5EF4-FFF2-40B4-BE49-F238E27FC236}">
                  <a16:creationId xmlns:a16="http://schemas.microsoft.com/office/drawing/2014/main" id="{96D3B5C5-6B6E-4395-BDFA-FD789DBF778A}"/>
                </a:ext>
              </a:extLst>
            </p:cNvPr>
            <p:cNvGrpSpPr/>
            <p:nvPr/>
          </p:nvGrpSpPr>
          <p:grpSpPr>
            <a:xfrm>
              <a:off x="389533" y="2003255"/>
              <a:ext cx="8455065" cy="2975931"/>
              <a:chOff x="389533" y="2003255"/>
              <a:chExt cx="8455065" cy="2975931"/>
            </a:xfrm>
          </p:grpSpPr>
          <p:grpSp>
            <p:nvGrpSpPr>
              <p:cNvPr id="6" name="グループ化 5">
                <a:extLst>
                  <a:ext uri="{FF2B5EF4-FFF2-40B4-BE49-F238E27FC236}">
                    <a16:creationId xmlns:a16="http://schemas.microsoft.com/office/drawing/2014/main" id="{DC738D31-AC4D-4BF7-AEFE-18DDC9D7D2F4}"/>
                  </a:ext>
                </a:extLst>
              </p:cNvPr>
              <p:cNvGrpSpPr/>
              <p:nvPr/>
            </p:nvGrpSpPr>
            <p:grpSpPr>
              <a:xfrm>
                <a:off x="2425147" y="2003255"/>
                <a:ext cx="6419451" cy="2251320"/>
                <a:chOff x="856060" y="2918947"/>
                <a:chExt cx="7629162" cy="2675569"/>
              </a:xfrm>
            </p:grpSpPr>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874631" y="3760627"/>
                  <a:ext cx="1610591"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70360" y="3193594"/>
                  <a:ext cx="1314449" cy="548663"/>
                </a:xfrm>
                <a:prstGeom prst="rect">
                  <a:avLst/>
                </a:prstGeom>
                <a:noFill/>
              </p:spPr>
              <p:txBody>
                <a:bodyPr wrap="square" rtlCol="0">
                  <a:spAutoFit/>
                </a:bodyPr>
                <a:lstStyle/>
                <a:p>
                  <a:pPr algn="ctr"/>
                  <a:r>
                    <a:rPr kumimoji="1" lang="ja-JP" altLang="en-US" sz="2400" dirty="0">
                      <a:solidFill>
                        <a:schemeClr val="bg1"/>
                      </a:solidFill>
                    </a:rPr>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22701" y="3217640"/>
                  <a:ext cx="1314449" cy="548663"/>
                </a:xfrm>
                <a:prstGeom prst="rect">
                  <a:avLst/>
                </a:prstGeom>
                <a:noFill/>
              </p:spPr>
              <p:txBody>
                <a:bodyPr wrap="square" rtlCol="0">
                  <a:spAutoFit/>
                </a:bodyPr>
                <a:lstStyle/>
                <a:p>
                  <a:pPr algn="ctr"/>
                  <a:r>
                    <a:rPr kumimoji="1" lang="ja-JP" altLang="en-US" sz="2400" dirty="0">
                      <a:solidFill>
                        <a:schemeClr val="bg1"/>
                      </a:solidFill>
                    </a:rPr>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Text</a:t>
                  </a:r>
                </a:p>
                <a:p>
                  <a:pPr algn="ctr"/>
                  <a:r>
                    <a:rPr kumimoji="1" lang="en-US" altLang="ja-JP" sz="1600" b="1" dirty="0"/>
                    <a:t>Embedding</a:t>
                  </a:r>
                  <a:endParaRPr kumimoji="1" lang="ja-JP" altLang="en-US" sz="16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0" y="4051000"/>
                  <a:ext cx="3173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Image</a:t>
                  </a:r>
                </a:p>
                <a:p>
                  <a:pPr algn="ctr"/>
                  <a:r>
                    <a:rPr kumimoji="1" lang="en-US" altLang="ja-JP" sz="1600" b="1" dirty="0"/>
                    <a:t>Embedding</a:t>
                  </a:r>
                  <a:endParaRPr kumimoji="1" lang="ja-JP" altLang="en-US" sz="16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75509"/>
                </a:xfrm>
                <a:prstGeom prst="rect">
                  <a:avLst/>
                </a:prstGeom>
                <a:noFill/>
              </p:spPr>
              <p:txBody>
                <a:bodyPr wrap="square" rtlCol="0">
                  <a:spAutoFit/>
                </a:bodyPr>
                <a:lstStyle/>
                <a:p>
                  <a:pPr algn="ctr"/>
                  <a:r>
                    <a:rPr kumimoji="1" lang="ja-JP" altLang="en-US" sz="2000" dirty="0">
                      <a:solidFill>
                        <a:schemeClr val="bg1"/>
                      </a:solidFill>
                    </a:rPr>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7"/>
                  <a:ext cx="2290643" cy="438931"/>
                </a:xfrm>
                <a:prstGeom prst="rect">
                  <a:avLst/>
                </a:prstGeom>
                <a:noFill/>
              </p:spPr>
              <p:txBody>
                <a:bodyPr wrap="square" rtlCol="0">
                  <a:spAutoFit/>
                </a:bodyPr>
                <a:lstStyle/>
                <a:p>
                  <a:pPr algn="ctr"/>
                  <a:r>
                    <a:rPr kumimoji="1" lang="ja-JP" altLang="en-US" dirty="0">
                      <a:solidFill>
                        <a:schemeClr val="bg1"/>
                      </a:solidFill>
                    </a:rPr>
                    <a:t>（エンコーダ）</a:t>
                  </a:r>
                </a:p>
              </p:txBody>
            </p:sp>
          </p:grpSp>
          <p:grpSp>
            <p:nvGrpSpPr>
              <p:cNvPr id="16" name="グループ化 15">
                <a:extLst>
                  <a:ext uri="{FF2B5EF4-FFF2-40B4-BE49-F238E27FC236}">
                    <a16:creationId xmlns:a16="http://schemas.microsoft.com/office/drawing/2014/main" id="{6FCBCE25-1DED-4642-A8F6-A0C49E6F0191}"/>
                  </a:ext>
                </a:extLst>
              </p:cNvPr>
              <p:cNvGrpSpPr/>
              <p:nvPr/>
            </p:nvGrpSpPr>
            <p:grpSpPr>
              <a:xfrm>
                <a:off x="389533" y="2835004"/>
                <a:ext cx="1874123" cy="1296043"/>
                <a:chOff x="1960073" y="1758243"/>
                <a:chExt cx="1874123" cy="1296043"/>
              </a:xfrm>
            </p:grpSpPr>
            <p:sp>
              <p:nvSpPr>
                <p:cNvPr id="13" name="正方形/長方形 12">
                  <a:extLst>
                    <a:ext uri="{FF2B5EF4-FFF2-40B4-BE49-F238E27FC236}">
                      <a16:creationId xmlns:a16="http://schemas.microsoft.com/office/drawing/2014/main" id="{0574EE33-5E78-4803-953C-BC5BB754D469}"/>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スポーツゲーム が含まれている画像&#10;&#10;自動的に生成された説明">
                  <a:extLst>
                    <a:ext uri="{FF2B5EF4-FFF2-40B4-BE49-F238E27FC236}">
                      <a16:creationId xmlns:a16="http://schemas.microsoft.com/office/drawing/2014/main" id="{920BDF54-3B03-4B0E-8694-832DB6EC6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2" name="テキスト ボックス 31">
                <a:extLst>
                  <a:ext uri="{FF2B5EF4-FFF2-40B4-BE49-F238E27FC236}">
                    <a16:creationId xmlns:a16="http://schemas.microsoft.com/office/drawing/2014/main" id="{AA37AE1B-8209-4631-9D6D-C03057F43DEB}"/>
                  </a:ext>
                </a:extLst>
              </p:cNvPr>
              <p:cNvSpPr txBox="1"/>
              <p:nvPr/>
            </p:nvSpPr>
            <p:spPr>
              <a:xfrm>
                <a:off x="769970" y="2254586"/>
                <a:ext cx="1106025" cy="461665"/>
              </a:xfrm>
              <a:prstGeom prst="rect">
                <a:avLst/>
              </a:prstGeom>
              <a:noFill/>
            </p:spPr>
            <p:txBody>
              <a:bodyPr wrap="square" rtlCol="0">
                <a:spAutoFit/>
              </a:bodyPr>
              <a:lstStyle/>
              <a:p>
                <a:pPr algn="ctr"/>
                <a:r>
                  <a:rPr kumimoji="1" lang="ja-JP" altLang="en-US" sz="2400" dirty="0">
                    <a:solidFill>
                      <a:schemeClr val="bg1"/>
                    </a:solidFill>
                  </a:rPr>
                  <a:t>データ</a:t>
                </a:r>
              </a:p>
            </p:txBody>
          </p:sp>
          <p:grpSp>
            <p:nvGrpSpPr>
              <p:cNvPr id="35" name="グループ化 34">
                <a:extLst>
                  <a:ext uri="{FF2B5EF4-FFF2-40B4-BE49-F238E27FC236}">
                    <a16:creationId xmlns:a16="http://schemas.microsoft.com/office/drawing/2014/main" id="{4C7D3C79-6B93-4F03-B6E9-D3C79B448915}"/>
                  </a:ext>
                </a:extLst>
              </p:cNvPr>
              <p:cNvGrpSpPr/>
              <p:nvPr/>
            </p:nvGrpSpPr>
            <p:grpSpPr>
              <a:xfrm>
                <a:off x="2608987" y="4363279"/>
                <a:ext cx="890623" cy="615907"/>
                <a:chOff x="1960073" y="1758243"/>
                <a:chExt cx="1874123" cy="1296043"/>
              </a:xfrm>
            </p:grpSpPr>
            <p:sp>
              <p:nvSpPr>
                <p:cNvPr id="36" name="正方形/長方形 35">
                  <a:extLst>
                    <a:ext uri="{FF2B5EF4-FFF2-40B4-BE49-F238E27FC236}">
                      <a16:creationId xmlns:a16="http://schemas.microsoft.com/office/drawing/2014/main" id="{76136156-16CA-400E-9D5D-BE8D5CBAADEB}"/>
                    </a:ext>
                  </a:extLst>
                </p:cNvPr>
                <p:cNvSpPr/>
                <p:nvPr/>
              </p:nvSpPr>
              <p:spPr>
                <a:xfrm>
                  <a:off x="1967296" y="1759584"/>
                  <a:ext cx="1866900" cy="129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descr="スポーツゲーム が含まれている画像&#10;&#10;自動的に生成された説明">
                  <a:extLst>
                    <a:ext uri="{FF2B5EF4-FFF2-40B4-BE49-F238E27FC236}">
                      <a16:creationId xmlns:a16="http://schemas.microsoft.com/office/drawing/2014/main" id="{CDA0B7A9-DFF0-4360-BE8D-1C5714999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73" y="1758243"/>
                  <a:ext cx="1866900" cy="1295400"/>
                </a:xfrm>
                <a:prstGeom prst="rect">
                  <a:avLst/>
                </a:prstGeom>
              </p:spPr>
            </p:pic>
          </p:grpSp>
          <p:sp>
            <p:nvSpPr>
              <p:cNvPr id="38" name="テキスト ボックス 37">
                <a:extLst>
                  <a:ext uri="{FF2B5EF4-FFF2-40B4-BE49-F238E27FC236}">
                    <a16:creationId xmlns:a16="http://schemas.microsoft.com/office/drawing/2014/main" id="{D6A2A274-8F2E-4E2F-BC9F-16BF76140436}"/>
                  </a:ext>
                </a:extLst>
              </p:cNvPr>
              <p:cNvSpPr txBox="1"/>
              <p:nvPr/>
            </p:nvSpPr>
            <p:spPr>
              <a:xfrm>
                <a:off x="2088867" y="3218109"/>
                <a:ext cx="1927429" cy="369332"/>
              </a:xfrm>
              <a:prstGeom prst="rect">
                <a:avLst/>
              </a:prstGeom>
              <a:noFill/>
            </p:spPr>
            <p:txBody>
              <a:bodyPr wrap="square" rtlCol="0">
                <a:spAutoFit/>
              </a:bodyPr>
              <a:lstStyle/>
              <a:p>
                <a:pPr algn="ctr"/>
                <a:r>
                  <a:rPr kumimoji="1" lang="en-US" altLang="ja-JP" dirty="0">
                    <a:solidFill>
                      <a:schemeClr val="bg1"/>
                    </a:solidFill>
                  </a:rPr>
                  <a:t>‘</a:t>
                </a:r>
                <a:r>
                  <a:rPr kumimoji="1" lang="ja-JP" altLang="en-US" dirty="0">
                    <a:solidFill>
                      <a:schemeClr val="bg1"/>
                    </a:solidFill>
                  </a:rPr>
                  <a:t>キャー！</a:t>
                </a:r>
                <a:r>
                  <a:rPr kumimoji="1" lang="en-US" altLang="ja-JP" dirty="0">
                    <a:solidFill>
                      <a:schemeClr val="bg1"/>
                    </a:solidFill>
                  </a:rPr>
                  <a:t>’</a:t>
                </a:r>
                <a:endParaRPr kumimoji="1" lang="ja-JP" altLang="en-US" dirty="0">
                  <a:solidFill>
                    <a:schemeClr val="bg1"/>
                  </a:solidFill>
                </a:endParaRPr>
              </a:p>
            </p:txBody>
          </p:sp>
        </p:grpSp>
        <p:sp>
          <p:nvSpPr>
            <p:cNvPr id="40" name="正方形/長方形 39">
              <a:extLst>
                <a:ext uri="{FF2B5EF4-FFF2-40B4-BE49-F238E27FC236}">
                  <a16:creationId xmlns:a16="http://schemas.microsoft.com/office/drawing/2014/main" id="{76CF824F-5A3F-4A79-9969-C6ACAE5AC3E1}"/>
                </a:ext>
              </a:extLst>
            </p:cNvPr>
            <p:cNvSpPr/>
            <p:nvPr/>
          </p:nvSpPr>
          <p:spPr>
            <a:xfrm>
              <a:off x="4936597" y="4574421"/>
              <a:ext cx="3783408" cy="415498"/>
            </a:xfrm>
            <a:prstGeom prst="rect">
              <a:avLst/>
            </a:prstGeom>
          </p:spPr>
          <p:txBody>
            <a:bodyPr wrap="none">
              <a:spAutoFit/>
            </a:bodyPr>
            <a:lstStyle/>
            <a:p>
              <a:r>
                <a:rPr lang="en-US" altLang="ja-JP" sz="1050" dirty="0">
                  <a:solidFill>
                    <a:schemeClr val="bg1"/>
                  </a:solidFill>
                </a:rPr>
                <a:t>©</a:t>
              </a:r>
              <a:r>
                <a:rPr lang="ja-JP" altLang="en-US" sz="1050" dirty="0">
                  <a:solidFill>
                    <a:schemeClr val="bg1"/>
                  </a:solidFill>
                </a:rPr>
                <a:t>作画：棟田ウメコ</a:t>
              </a:r>
              <a:endParaRPr lang="en-US" altLang="ja-JP" sz="1050" dirty="0">
                <a:solidFill>
                  <a:schemeClr val="bg1"/>
                </a:solidFill>
              </a:endParaRPr>
            </a:p>
            <a:p>
              <a:r>
                <a:rPr lang="ja-JP" altLang="en-US" sz="1050" dirty="0">
                  <a:solidFill>
                    <a:schemeClr val="bg1"/>
                  </a:solidFill>
                </a:rPr>
                <a:t>（シナリオ： </a:t>
              </a:r>
              <a:r>
                <a:rPr lang="en-US" altLang="ja-JP" sz="1050" dirty="0">
                  <a:solidFill>
                    <a:schemeClr val="bg1"/>
                  </a:solidFill>
                </a:rPr>
                <a:t>(</a:t>
              </a:r>
              <a:r>
                <a:rPr lang="ja-JP" altLang="en-US" sz="1050" dirty="0">
                  <a:solidFill>
                    <a:schemeClr val="bg1"/>
                  </a:solidFill>
                </a:rPr>
                <a:t>株</a:t>
              </a:r>
              <a:r>
                <a:rPr lang="en-US" altLang="ja-JP" sz="1050" dirty="0">
                  <a:solidFill>
                    <a:schemeClr val="bg1"/>
                  </a:solidFill>
                </a:rPr>
                <a:t>) </a:t>
              </a:r>
              <a:r>
                <a:rPr lang="ja-JP" altLang="en-US" sz="1050" dirty="0">
                  <a:solidFill>
                    <a:schemeClr val="bg1"/>
                  </a:solidFill>
                </a:rPr>
                <a:t>スポマ播村早紀</a:t>
              </a:r>
              <a:r>
                <a:rPr lang="en-US" altLang="ja-JP" sz="1050" dirty="0">
                  <a:solidFill>
                    <a:schemeClr val="bg1"/>
                  </a:solidFill>
                </a:rPr>
                <a:t>/</a:t>
              </a:r>
              <a:r>
                <a:rPr lang="ja-JP" altLang="en-US" sz="1050" dirty="0">
                  <a:solidFill>
                    <a:schemeClr val="bg1"/>
                  </a:solidFill>
                </a:rPr>
                <a:t>大阪工業大学 上野未貴）</a:t>
              </a:r>
              <a:endParaRPr kumimoji="1" lang="ja-JP" altLang="en-US" sz="1050" dirty="0">
                <a:solidFill>
                  <a:schemeClr val="bg1"/>
                </a:solidFill>
              </a:endParaRPr>
            </a:p>
          </p:txBody>
        </p:sp>
      </p:grpSp>
    </p:spTree>
    <p:extLst>
      <p:ext uri="{BB962C8B-B14F-4D97-AF65-F5344CB8AC3E}">
        <p14:creationId xmlns:p14="http://schemas.microsoft.com/office/powerpoint/2010/main" val="3827695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四角形: 角を丸くする 26">
              <a:extLst>
                <a:ext uri="{FF2B5EF4-FFF2-40B4-BE49-F238E27FC236}">
                  <a16:creationId xmlns:a16="http://schemas.microsoft.com/office/drawing/2014/main" id="{F841E150-B9D8-4D66-92F7-522FE1333CE1}"/>
                </a:ext>
              </a:extLst>
            </p:cNvPr>
            <p:cNvSpPr/>
            <p:nvPr/>
          </p:nvSpPr>
          <p:spPr>
            <a:xfrm>
              <a:off x="3691061" y="4849922"/>
              <a:ext cx="1759492" cy="69248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247317"/>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結合したものを</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977911"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の最終層の</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a:t>
            </a:r>
            <a:r>
              <a:rPr lang="ja-JP" altLang="en-US" sz="2000" dirty="0">
                <a:solidFill>
                  <a:schemeClr val="tx1">
                    <a:lumMod val="95000"/>
                  </a:schemeClr>
                </a:solidFill>
              </a:rPr>
              <a:t>パラメータのみチューニング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四角形: 角を丸くする 11">
            <a:extLst>
              <a:ext uri="{FF2B5EF4-FFF2-40B4-BE49-F238E27FC236}">
                <a16:creationId xmlns:a16="http://schemas.microsoft.com/office/drawing/2014/main" id="{C015C07F-D13C-4016-8575-8C4BD0D5DDDF}"/>
              </a:ext>
            </a:extLst>
          </p:cNvPr>
          <p:cNvSpPr/>
          <p:nvPr/>
        </p:nvSpPr>
        <p:spPr>
          <a:xfrm>
            <a:off x="5806457" y="4034691"/>
            <a:ext cx="1318478" cy="71064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141648348"/>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31156614"/>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Multi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Multi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720061470"/>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chemeClr val="tx1"/>
                          </a:solidFill>
                        </a:rPr>
                        <a:t>0.521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0.535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通常ツイートデータ</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リプライデータ</a:t>
            </a:r>
            <a:endParaRPr kumimoji="1" lang="en-US" altLang="ja-JP" sz="2000" dirty="0"/>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53</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56</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 </a:t>
            </a:r>
            <a:r>
              <a:rPr lang="en-US" altLang="ja-JP" sz="3200" dirty="0">
                <a:solidFill>
                  <a:schemeClr val="tx1"/>
                </a:solidFill>
              </a:rPr>
              <a:t>(GPU : USAGI)</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87</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卒論発表までの課題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88</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0" y="1677274"/>
            <a:ext cx="8287939" cy="4154984"/>
          </a:xfrm>
          <a:prstGeom prst="rect">
            <a:avLst/>
          </a:prstGeom>
          <a:noFill/>
        </p:spPr>
        <p:txBody>
          <a:bodyPr wrap="square" rtlCol="0">
            <a:spAutoFit/>
          </a:bodyPr>
          <a:lstStyle/>
          <a:p>
            <a:r>
              <a:rPr kumimoji="1" lang="ja-JP" altLang="en-US" sz="2400" dirty="0"/>
              <a:t>１．</a:t>
            </a:r>
            <a:r>
              <a:rPr kumimoji="1" lang="en-US" altLang="ja-JP" sz="2400" dirty="0" err="1"/>
              <a:t>hottoSNS</a:t>
            </a:r>
            <a:r>
              <a:rPr kumimoji="1" lang="en-US" altLang="ja-JP" sz="2400" dirty="0"/>
              <a:t>-BERT vs </a:t>
            </a:r>
            <a:r>
              <a:rPr kumimoji="1" lang="ja-JP" altLang="en-US" sz="2400" dirty="0"/>
              <a:t>京大 </a:t>
            </a:r>
            <a:r>
              <a:rPr kumimoji="1" lang="en-US" altLang="ja-JP" sz="2400" dirty="0"/>
              <a:t>BERT</a:t>
            </a:r>
          </a:p>
          <a:p>
            <a:endParaRPr kumimoji="1" lang="en-US" altLang="ja-JP" sz="2400" dirty="0"/>
          </a:p>
          <a:p>
            <a:r>
              <a:rPr kumimoji="1" lang="en-US" altLang="ja-JP" sz="2400" dirty="0"/>
              <a:t>	1-1 </a:t>
            </a:r>
            <a:r>
              <a:rPr kumimoji="1" lang="ja-JP" altLang="en-US" sz="2400" dirty="0"/>
              <a:t>セリフ１文の感情推定</a:t>
            </a:r>
            <a:endParaRPr kumimoji="1" lang="en-US" altLang="ja-JP" sz="2400" dirty="0"/>
          </a:p>
          <a:p>
            <a:r>
              <a:rPr kumimoji="1" lang="en-US" altLang="ja-JP" sz="2400" dirty="0"/>
              <a:t>	1-2 </a:t>
            </a:r>
            <a:r>
              <a:rPr kumimoji="1" lang="ja-JP" altLang="en-US" sz="2400" dirty="0"/>
              <a:t>セリフ１文のマルチモーダルな感情推定</a:t>
            </a:r>
            <a:endParaRPr kumimoji="1" lang="en-US" altLang="ja-JP" sz="2400" dirty="0"/>
          </a:p>
          <a:p>
            <a:r>
              <a:rPr kumimoji="1" lang="en-US" altLang="ja-JP" sz="2400" dirty="0"/>
              <a:t>	1-3 </a:t>
            </a:r>
            <a:r>
              <a:rPr kumimoji="1" lang="ja-JP" altLang="en-US" sz="2400" dirty="0"/>
              <a:t>過去のセリフを考慮した感情推定</a:t>
            </a:r>
            <a:endParaRPr kumimoji="1" lang="en-US" altLang="ja-JP" sz="2400" dirty="0"/>
          </a:p>
          <a:p>
            <a:r>
              <a:rPr kumimoji="1" lang="en-US" altLang="ja-JP" sz="2400" dirty="0"/>
              <a:t>	1-4 </a:t>
            </a:r>
            <a:r>
              <a:rPr kumimoji="1" lang="ja-JP" altLang="en-US" sz="2400" dirty="0"/>
              <a:t>過去のセリフを考慮したマルチモーダルな感情推定</a:t>
            </a:r>
            <a:endParaRPr kumimoji="1" lang="en-US" altLang="ja-JP" sz="2400" dirty="0"/>
          </a:p>
          <a:p>
            <a:endParaRPr kumimoji="1" lang="en-US" altLang="ja-JP" sz="2400" dirty="0"/>
          </a:p>
          <a:p>
            <a:r>
              <a:rPr kumimoji="1" lang="ja-JP" altLang="en-US" sz="2400" dirty="0"/>
              <a:t>２．半教師あり学習を用いた場合の変化</a:t>
            </a:r>
            <a:endParaRPr kumimoji="1" lang="en-US" altLang="ja-JP" sz="2400" dirty="0"/>
          </a:p>
          <a:p>
            <a:endParaRPr kumimoji="1" lang="en-US" altLang="ja-JP" sz="2400" dirty="0"/>
          </a:p>
          <a:p>
            <a:r>
              <a:rPr kumimoji="1" lang="ja-JP" altLang="en-US" sz="2400" dirty="0"/>
              <a:t>３．コマベクトルのみを </a:t>
            </a:r>
            <a:r>
              <a:rPr kumimoji="1" lang="en-US" altLang="ja-JP" sz="2400" dirty="0"/>
              <a:t>fine-tuning </a:t>
            </a:r>
            <a:r>
              <a:rPr kumimoji="1" lang="ja-JP" altLang="en-US" sz="2400" dirty="0"/>
              <a:t>した場合の変化</a:t>
            </a:r>
            <a:endParaRPr kumimoji="1" lang="en-US" altLang="ja-JP" sz="2400" dirty="0"/>
          </a:p>
          <a:p>
            <a:r>
              <a:rPr kumimoji="1" lang="en-US" altLang="ja-JP" sz="2400" dirty="0"/>
              <a:t>	</a:t>
            </a:r>
            <a:endParaRPr lang="en-US" altLang="ja-JP" sz="2400" dirty="0"/>
          </a:p>
        </p:txBody>
      </p:sp>
    </p:spTree>
    <p:extLst>
      <p:ext uri="{BB962C8B-B14F-4D97-AF65-F5344CB8AC3E}">
        <p14:creationId xmlns:p14="http://schemas.microsoft.com/office/powerpoint/2010/main" val="12084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41446</TotalTime>
  <Words>7743</Words>
  <Application>Microsoft Office PowerPoint</Application>
  <PresentationFormat>画面に合わせる (4:3)</PresentationFormat>
  <Paragraphs>1481</Paragraphs>
  <Slides>88</Slides>
  <Notes>73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88</vt:i4>
      </vt:variant>
    </vt:vector>
  </HeadingPairs>
  <TitlesOfParts>
    <vt:vector size="100"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BERT</vt:lpstr>
      <vt:lpstr>Illustrarion2Vec</vt:lpstr>
      <vt:lpstr>Illustrarion2Vec</vt:lpstr>
      <vt:lpstr> 4 コマ漫画における キャラクタのセリフの感情推定 </vt:lpstr>
      <vt:lpstr>PowerPoint プレゼンテーション</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 (GPU : USAGI)</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lpstr>卒論発表までの課題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603</cp:revision>
  <dcterms:created xsi:type="dcterms:W3CDTF">2020-01-13T19:40:26Z</dcterms:created>
  <dcterms:modified xsi:type="dcterms:W3CDTF">2021-02-10T19:19:20Z</dcterms:modified>
</cp:coreProperties>
</file>